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4" r:id="rId3"/>
    <p:sldId id="258" r:id="rId4"/>
    <p:sldId id="265" r:id="rId5"/>
    <p:sldId id="266" r:id="rId6"/>
    <p:sldId id="267" r:id="rId7"/>
    <p:sldId id="268" r:id="rId8"/>
    <p:sldId id="257" r:id="rId9"/>
    <p:sldId id="259" r:id="rId10"/>
    <p:sldId id="260" r:id="rId11"/>
    <p:sldId id="261" r:id="rId12"/>
    <p:sldId id="269" r:id="rId13"/>
    <p:sldId id="270" r:id="rId14"/>
    <p:sldId id="271" r:id="rId15"/>
    <p:sldId id="262" r:id="rId16"/>
    <p:sldId id="263" r:id="rId17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olo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17" name="Sottotitolo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it-IT" smtClean="0"/>
              <a:t>Fare clic per modificare lo stile del sottotitolo dello schema</a:t>
            </a:r>
            <a:endParaRPr kumimoji="0" lang="en-US"/>
          </a:p>
        </p:txBody>
      </p:sp>
      <p:sp>
        <p:nvSpPr>
          <p:cNvPr id="30" name="Segnaposto data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FDF8F6-73A3-4C30-A308-00070E8E203E}" type="datetimeFigureOut">
              <a:rPr lang="it-IT" smtClean="0"/>
              <a:pPr/>
              <a:t>20/12/2012</a:t>
            </a:fld>
            <a:endParaRPr lang="it-IT" dirty="0"/>
          </a:p>
        </p:txBody>
      </p:sp>
      <p:sp>
        <p:nvSpPr>
          <p:cNvPr id="19" name="Segnaposto piè di pagina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27" name="Segnaposto numero diapositiva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1E0C5D-3A2B-4D87-9097-1A877A88F8C1}" type="slidenum">
              <a:rPr lang="it-IT" smtClean="0"/>
              <a:pPr/>
              <a:t>‹N›</a:t>
            </a:fld>
            <a:endParaRPr lang="it-IT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FDF8F6-73A3-4C30-A308-00070E8E203E}" type="datetimeFigureOut">
              <a:rPr lang="it-IT" smtClean="0"/>
              <a:pPr/>
              <a:t>20/12/2012</a:t>
            </a:fld>
            <a:endParaRPr lang="it-IT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1E0C5D-3A2B-4D87-9097-1A877A88F8C1}" type="slidenum">
              <a:rPr lang="it-IT" smtClean="0"/>
              <a:pPr/>
              <a:t>‹N›</a:t>
            </a:fld>
            <a:endParaRPr lang="it-IT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FDF8F6-73A3-4C30-A308-00070E8E203E}" type="datetimeFigureOut">
              <a:rPr lang="it-IT" smtClean="0"/>
              <a:pPr/>
              <a:t>20/12/2012</a:t>
            </a:fld>
            <a:endParaRPr lang="it-IT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1E0C5D-3A2B-4D87-9097-1A877A88F8C1}" type="slidenum">
              <a:rPr lang="it-IT" smtClean="0"/>
              <a:pPr/>
              <a:t>‹N›</a:t>
            </a:fld>
            <a:endParaRPr lang="it-IT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FDF8F6-73A3-4C30-A308-00070E8E203E}" type="datetimeFigureOut">
              <a:rPr lang="it-IT" smtClean="0"/>
              <a:pPr/>
              <a:t>20/12/2012</a:t>
            </a:fld>
            <a:endParaRPr lang="it-IT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1E0C5D-3A2B-4D87-9097-1A877A88F8C1}" type="slidenum">
              <a:rPr lang="it-IT" smtClean="0"/>
              <a:pPr/>
              <a:t>‹N›</a:t>
            </a:fld>
            <a:endParaRPr lang="it-IT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FDF8F6-73A3-4C30-A308-00070E8E203E}" type="datetimeFigureOut">
              <a:rPr lang="it-IT" smtClean="0"/>
              <a:pPr/>
              <a:t>20/12/2012</a:t>
            </a:fld>
            <a:endParaRPr lang="it-IT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1E0C5D-3A2B-4D87-9097-1A877A88F8C1}" type="slidenum">
              <a:rPr lang="it-IT" smtClean="0"/>
              <a:pPr/>
              <a:t>‹N›</a:t>
            </a:fld>
            <a:endParaRPr lang="it-IT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FDF8F6-73A3-4C30-A308-00070E8E203E}" type="datetimeFigureOut">
              <a:rPr lang="it-IT" smtClean="0"/>
              <a:pPr/>
              <a:t>20/12/2012</a:t>
            </a:fld>
            <a:endParaRPr lang="it-IT" dirty="0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1E0C5D-3A2B-4D87-9097-1A877A88F8C1}" type="slidenum">
              <a:rPr lang="it-IT" smtClean="0"/>
              <a:pPr/>
              <a:t>‹N›</a:t>
            </a:fld>
            <a:endParaRPr lang="it-IT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5" name="Segnaposto contenuto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FDF8F6-73A3-4C30-A308-00070E8E203E}" type="datetimeFigureOut">
              <a:rPr lang="it-IT" smtClean="0"/>
              <a:pPr/>
              <a:t>20/12/2012</a:t>
            </a:fld>
            <a:endParaRPr lang="it-IT" dirty="0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1E0C5D-3A2B-4D87-9097-1A877A88F8C1}" type="slidenum">
              <a:rPr lang="it-IT" smtClean="0"/>
              <a:pPr/>
              <a:t>‹N›</a:t>
            </a:fld>
            <a:endParaRPr lang="it-IT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FDF8F6-73A3-4C30-A308-00070E8E203E}" type="datetimeFigureOut">
              <a:rPr lang="it-IT" smtClean="0"/>
              <a:pPr/>
              <a:t>20/12/2012</a:t>
            </a:fld>
            <a:endParaRPr lang="it-IT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1E0C5D-3A2B-4D87-9097-1A877A88F8C1}" type="slidenum">
              <a:rPr lang="it-IT" smtClean="0"/>
              <a:pPr/>
              <a:t>‹N›</a:t>
            </a:fld>
            <a:endParaRPr lang="it-IT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FDF8F6-73A3-4C30-A308-00070E8E203E}" type="datetimeFigureOut">
              <a:rPr lang="it-IT" smtClean="0"/>
              <a:pPr/>
              <a:t>20/12/2012</a:t>
            </a:fld>
            <a:endParaRPr lang="it-IT" dirty="0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1E0C5D-3A2B-4D87-9097-1A877A88F8C1}" type="slidenum">
              <a:rPr lang="it-IT" smtClean="0"/>
              <a:pPr/>
              <a:t>‹N›</a:t>
            </a:fld>
            <a:endParaRPr lang="it-IT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FDF8F6-73A3-4C30-A308-00070E8E203E}" type="datetimeFigureOut">
              <a:rPr lang="it-IT" smtClean="0"/>
              <a:pPr/>
              <a:t>20/12/2012</a:t>
            </a:fld>
            <a:endParaRPr lang="it-IT" dirty="0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1E0C5D-3A2B-4D87-9097-1A877A88F8C1}" type="slidenum">
              <a:rPr lang="it-IT" smtClean="0"/>
              <a:pPr/>
              <a:t>‹N›</a:t>
            </a:fld>
            <a:endParaRPr lang="it-IT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itaglia e arrotonda singolo angolo rettangolo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Triangolo rettangolo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FDF8F6-73A3-4C30-A308-00070E8E203E}" type="datetimeFigureOut">
              <a:rPr lang="it-IT" smtClean="0"/>
              <a:pPr/>
              <a:t>20/12/2012</a:t>
            </a:fld>
            <a:endParaRPr lang="it-IT" dirty="0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DC1E0C5D-3A2B-4D87-9097-1A877A88F8C1}" type="slidenum">
              <a:rPr lang="it-IT" smtClean="0"/>
              <a:pPr/>
              <a:t>‹N›</a:t>
            </a:fld>
            <a:endParaRPr lang="it-IT" dirty="0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it-IT" dirty="0" smtClean="0"/>
              <a:t>Fare clic sull'icona per inserire un'immagine</a:t>
            </a:r>
            <a:endParaRPr kumimoji="0" lang="en-US" dirty="0"/>
          </a:p>
        </p:txBody>
      </p:sp>
      <p:sp>
        <p:nvSpPr>
          <p:cNvPr id="10" name="Figura a mano libera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igura a mano libera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igura a mano libera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igura a mano libera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Segnaposto titolo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0" name="Segnaposto testo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  <a:p>
            <a:pPr lvl="1" eaLnBrk="1" latinLnBrk="0" hangingPunct="1"/>
            <a:r>
              <a:rPr kumimoji="0" lang="it-IT" smtClean="0"/>
              <a:t>Secondo livello</a:t>
            </a:r>
          </a:p>
          <a:p>
            <a:pPr lvl="2" eaLnBrk="1" latinLnBrk="0" hangingPunct="1"/>
            <a:r>
              <a:rPr kumimoji="0" lang="it-IT" smtClean="0"/>
              <a:t>Terzo livello</a:t>
            </a:r>
          </a:p>
          <a:p>
            <a:pPr lvl="3" eaLnBrk="1" latinLnBrk="0" hangingPunct="1"/>
            <a:r>
              <a:rPr kumimoji="0" lang="it-IT" smtClean="0"/>
              <a:t>Quarto livello</a:t>
            </a:r>
          </a:p>
          <a:p>
            <a:pPr lvl="4" eaLnBrk="1" latinLnBrk="0" hangingPunct="1"/>
            <a:r>
              <a:rPr kumimoji="0" lang="it-IT" smtClean="0"/>
              <a:t>Quinto livello</a:t>
            </a:r>
            <a:endParaRPr kumimoji="0" lang="en-US"/>
          </a:p>
        </p:txBody>
      </p:sp>
      <p:sp>
        <p:nvSpPr>
          <p:cNvPr id="10" name="Segnaposto data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AFDF8F6-73A3-4C30-A308-00070E8E203E}" type="datetimeFigureOut">
              <a:rPr lang="it-IT" smtClean="0"/>
              <a:pPr/>
              <a:t>20/12/2012</a:t>
            </a:fld>
            <a:endParaRPr lang="it-IT" dirty="0"/>
          </a:p>
        </p:txBody>
      </p:sp>
      <p:sp>
        <p:nvSpPr>
          <p:cNvPr id="22" name="Segnaposto piè di pagina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it-IT" dirty="0"/>
          </a:p>
        </p:txBody>
      </p:sp>
      <p:sp>
        <p:nvSpPr>
          <p:cNvPr id="18" name="Segnaposto numero diapositiva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DC1E0C5D-3A2B-4D87-9097-1A877A88F8C1}" type="slidenum">
              <a:rPr lang="it-IT" smtClean="0"/>
              <a:pPr/>
              <a:t>‹N›</a:t>
            </a:fld>
            <a:endParaRPr lang="it-IT" dirty="0"/>
          </a:p>
        </p:txBody>
      </p:sp>
      <p:grpSp>
        <p:nvGrpSpPr>
          <p:cNvPr id="2" name="Gruppo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igura a mano libera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  <p:sp>
          <p:nvSpPr>
            <p:cNvPr id="13" name="Figura a mano libera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it/imgres?q=spirito+santo&amp;hl=it&amp;sa=X&amp;biw=1366&amp;bih=673&amp;tbm=isch&amp;prmd=imvns&amp;tbnid=Mzn2odnum6OG1M:&amp;imgrefurl=http://www.preghiereagesuemaria.it/lo%20spirito%20santo.htm&amp;docid=8iAge4GD5Ee2nM&amp;imgurl=http://www.preghiereagesuemaria.it/images/SS_11.JPG&amp;w=215&amp;h=286&amp;ei=s4erUJjDG4ny4QSYvoGwDg&amp;zoom=1&amp;iact=hc&amp;vpx=341&amp;vpy=171&amp;dur=4522&amp;hovh=228&amp;hovw=172&amp;tx=92&amp;ty=158&amp;sig=111691355310279062334&amp;page=1&amp;tbnh=144&amp;tbnw=116&amp;start=0&amp;ndsp=22&amp;ved=1t:429,r:1,s:0,i:138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it/imgres?q=rupnik&amp;hl=it&amp;sa=X&amp;biw=1366&amp;bih=673&amp;tbm=isch&amp;prmd=imvns&amp;tbnid=tU8B9fIg5uqhcM:&amp;imgrefurl=http://www.americamagazine.org/content/culture.cfm?cultureID=165&amp;docid=6j9YXGzBMOfvRM&amp;imgurl=http://www.americamagazine.org/images/culture/rupnik350.gif&amp;w=350&amp;h=224&amp;ei=CG2rUInQO8Lm4QSF1YDgBA&amp;zoom=1&amp;iact=hc&amp;vpx=304&amp;vpy=46&amp;dur=5955&amp;hovh=179&amp;hovw=280&amp;tx=143&amp;ty=139&amp;sig=111691355310279062334&amp;page=3&amp;tbnh=137&amp;tbnw=218&amp;start=57&amp;ndsp=37&amp;ved=1t:429,r:65,s:0,i:295" TargetMode="External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it/imgres?q=spirito+santo&amp;hl=it&amp;sa=X&amp;biw=1366&amp;bih=673&amp;tbm=isch&amp;prmd=imvns&amp;tbnid=Mzn2odnum6OG1M:&amp;imgrefurl=http://www.preghiereagesuemaria.it/lo%20spirito%20santo.htm&amp;docid=8iAge4GD5Ee2nM&amp;imgurl=http://www.preghiereagesuemaria.it/images/SS_11.JPG&amp;w=215&amp;h=286&amp;ei=s4erUJjDG4ny4QSYvoGwDg&amp;zoom=1&amp;iact=hc&amp;vpx=341&amp;vpy=171&amp;dur=4522&amp;hovh=228&amp;hovw=172&amp;tx=92&amp;ty=158&amp;sig=111691355310279062334&amp;page=1&amp;tbnh=144&amp;tbnw=116&amp;start=0&amp;ndsp=22&amp;ved=1t:429,r:1,s:0,i:138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http://www.sanbenedettotorino.it/wp-content/uploads/2011/12/annunciazione-3.jpg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/>
          <p:cNvSpPr/>
          <p:nvPr/>
        </p:nvSpPr>
        <p:spPr>
          <a:xfrm>
            <a:off x="755576" y="980728"/>
            <a:ext cx="7596336" cy="2114366"/>
          </a:xfrm>
          <a:prstGeom prst="rect">
            <a:avLst/>
          </a:prstGeom>
          <a:noFill/>
        </p:spPr>
        <p:txBody>
          <a:bodyPr wrap="square" lIns="91440" tIns="45720" rIns="91440" bIns="45720">
            <a:prstTxWarp prst="textWave1">
              <a:avLst/>
            </a:prstTxWarp>
            <a:spAutoFit/>
          </a:bodyPr>
          <a:lstStyle/>
          <a:p>
            <a:pPr algn="ctr"/>
            <a:r>
              <a:rPr lang="it-IT" sz="54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LO SPIRITO … </a:t>
            </a:r>
          </a:p>
          <a:p>
            <a:pPr algn="ctr"/>
            <a:r>
              <a:rPr lang="it-IT" sz="54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METTE IN MOTO!</a:t>
            </a:r>
            <a:endParaRPr lang="it-IT" sz="54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pic>
        <p:nvPicPr>
          <p:cNvPr id="7" name="il_fi" descr="http://www.parrocchiaspiritosanto.org/media/1/20080507-annunciaz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3068960"/>
            <a:ext cx="2880320" cy="357301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rg_hi" descr="http://t2.gstatic.com/images?q=tbn:ANd9GcSxCtTO9KkYjFBlclNhHhDkQxMSBl6HGrpP5AQaUQNNKvi0DKy0">
            <a:hlinkClick r:id="rId3"/>
          </p:cNvPr>
          <p:cNvPicPr/>
          <p:nvPr/>
        </p:nvPicPr>
        <p:blipFill>
          <a:blip r:embed="rId4" cstate="print"/>
          <a:srcRect b="40931"/>
          <a:stretch>
            <a:fillRect/>
          </a:stretch>
        </p:blipFill>
        <p:spPr bwMode="auto">
          <a:xfrm rot="1092943">
            <a:off x="4622119" y="3815382"/>
            <a:ext cx="1795952" cy="1529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0" y="0"/>
            <a:ext cx="9144000" cy="6986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Luca 1,39-55</a:t>
            </a:r>
            <a:endParaRPr kumimoji="0" lang="it-IT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39</a:t>
            </a:r>
            <a:r>
              <a:rPr kumimoji="0" lang="it-IT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In quei giorni Maria si alzò e andò in fretta nella regione montuosa, in una città di Giuda, </a:t>
            </a:r>
            <a:r>
              <a:rPr kumimoji="0" lang="it-IT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40</a:t>
            </a:r>
            <a:r>
              <a:rPr kumimoji="0" lang="it-IT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ed entrò in casa di Zaccaria e salutò Elisabetta. </a:t>
            </a:r>
            <a:r>
              <a:rPr kumimoji="0" lang="it-IT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41</a:t>
            </a:r>
            <a:r>
              <a:rPr kumimoji="0" lang="it-IT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Appena Elisabetta udì il saluto di Maria, il bambino le balzò nel grembo; ed Elisabetta fu piena di Spirito Santo, </a:t>
            </a:r>
            <a:r>
              <a:rPr kumimoji="0" lang="it-IT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42</a:t>
            </a:r>
            <a:r>
              <a:rPr kumimoji="0" lang="it-IT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e ad alta voce esclamò: «Benedetta sei tu fra le donne, e benedetto è il frutto del tuo seno! </a:t>
            </a:r>
            <a:r>
              <a:rPr kumimoji="0" lang="it-IT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43</a:t>
            </a:r>
            <a:r>
              <a:rPr kumimoji="0" lang="it-IT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Come mai mi è dato che la madre del mio Signore venga da me? </a:t>
            </a:r>
            <a:r>
              <a:rPr kumimoji="0" lang="it-IT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44</a:t>
            </a:r>
            <a:r>
              <a:rPr kumimoji="0" lang="it-IT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Poiché ecco, non appena la voce del tuo saluto mi è giunta agli orecchi, per la gioia il bambino mi è balzato nel grembo. </a:t>
            </a:r>
            <a:r>
              <a:rPr kumimoji="0" lang="it-IT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45</a:t>
            </a:r>
            <a:r>
              <a:rPr kumimoji="0" lang="it-IT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Beata è colei che ha creduto che quanto le è stato detto da parte del Signore avrà compimento».</a:t>
            </a:r>
            <a:endParaRPr kumimoji="0" lang="it-IT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46</a:t>
            </a:r>
            <a:r>
              <a:rPr kumimoji="0" lang="it-IT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E Maria disse:</a:t>
            </a:r>
            <a:br>
              <a:rPr kumimoji="0" lang="it-IT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it-IT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«L'anima mia magnifica il Signore,</a:t>
            </a:r>
            <a:br>
              <a:rPr kumimoji="0" lang="it-IT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it-IT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47</a:t>
            </a:r>
            <a:r>
              <a:rPr kumimoji="0" lang="it-IT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e lo spirito mio esulta in Dio, mio Salvatore,</a:t>
            </a:r>
            <a:br>
              <a:rPr kumimoji="0" lang="it-IT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it-IT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48</a:t>
            </a:r>
            <a:r>
              <a:rPr kumimoji="0" lang="it-IT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perché egli ha guardato alla bassezza della sua serva.</a:t>
            </a:r>
            <a:br>
              <a:rPr kumimoji="0" lang="it-IT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it-IT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Da ora in poi tutte le generazioni mi chiameranno beata,</a:t>
            </a:r>
            <a:br>
              <a:rPr kumimoji="0" lang="it-IT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it-IT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49</a:t>
            </a:r>
            <a:r>
              <a:rPr kumimoji="0" lang="it-IT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perché grandi cose mi ha fatte il Potente.</a:t>
            </a:r>
            <a:br>
              <a:rPr kumimoji="0" lang="it-IT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it-IT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Santo è il suo nome;</a:t>
            </a:r>
            <a:br>
              <a:rPr kumimoji="0" lang="it-IT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it-IT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50</a:t>
            </a:r>
            <a:r>
              <a:rPr kumimoji="0" lang="it-IT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e la sua misericordia si estende di generazione in generazione</a:t>
            </a:r>
            <a:br>
              <a:rPr kumimoji="0" lang="it-IT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it-IT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su quelli che lo temono.</a:t>
            </a:r>
            <a:br>
              <a:rPr kumimoji="0" lang="it-IT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it-IT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51</a:t>
            </a:r>
            <a:r>
              <a:rPr kumimoji="0" lang="it-IT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Egli ha operato potentemente con il suo braccio;</a:t>
            </a:r>
            <a:br>
              <a:rPr kumimoji="0" lang="it-IT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it-IT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ha disperso quelli che erano superbi nei pensieri del loro cuore;</a:t>
            </a:r>
            <a:br>
              <a:rPr kumimoji="0" lang="it-IT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it-IT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52</a:t>
            </a:r>
            <a:r>
              <a:rPr kumimoji="0" lang="it-IT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ha detronizzato i potenti,</a:t>
            </a:r>
            <a:br>
              <a:rPr kumimoji="0" lang="it-IT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it-IT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e ha innalzato gli umili;</a:t>
            </a:r>
            <a:br>
              <a:rPr kumimoji="0" lang="it-IT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it-IT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53</a:t>
            </a:r>
            <a:r>
              <a:rPr kumimoji="0" lang="it-IT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ha colmato di beni gli affamati,</a:t>
            </a:r>
            <a:br>
              <a:rPr kumimoji="0" lang="it-IT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it-IT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e ha rimandato a mani vuote i ricchi.</a:t>
            </a:r>
            <a:br>
              <a:rPr kumimoji="0" lang="it-IT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it-IT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54</a:t>
            </a:r>
            <a:r>
              <a:rPr kumimoji="0" lang="it-IT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Ha soccorso Israele, suo servitore,</a:t>
            </a:r>
            <a:br>
              <a:rPr kumimoji="0" lang="it-IT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it-IT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ricordandosi della misericordia,</a:t>
            </a:r>
            <a:br>
              <a:rPr kumimoji="0" lang="it-IT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it-IT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55</a:t>
            </a:r>
            <a:r>
              <a:rPr kumimoji="0" lang="it-IT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di cui aveva parlato ai nostri padri,</a:t>
            </a:r>
            <a:br>
              <a:rPr kumimoji="0" lang="it-IT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it-IT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verso Abramo e verso la sua discendenza per sempre».</a:t>
            </a:r>
            <a:endParaRPr kumimoji="0" lang="it-IT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0" y="1071546"/>
            <a:ext cx="4572000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2000" dirty="0"/>
              <a:t>Elisabetta si è subito accorta del grande dono che Maria portava in sé, il dono di un figlio davvero speciale. E Maria ha potuto vedere con i suoi occhi che quanto detto dall’angelo era vero. </a:t>
            </a:r>
            <a:endParaRPr lang="it-IT" sz="2000" dirty="0" smtClean="0"/>
          </a:p>
          <a:p>
            <a:endParaRPr lang="it-IT" sz="2000" dirty="0" smtClean="0"/>
          </a:p>
          <a:p>
            <a:r>
              <a:rPr lang="it-IT" sz="2000" dirty="0" smtClean="0"/>
              <a:t>Lo </a:t>
            </a:r>
            <a:r>
              <a:rPr lang="it-IT" sz="2000" dirty="0"/>
              <a:t>Spirito opera meraviglie nella nostra vita, ma anche in quella di chi ci sta accanto. </a:t>
            </a:r>
            <a:endParaRPr lang="it-IT" sz="2000" dirty="0" smtClean="0"/>
          </a:p>
          <a:p>
            <a:endParaRPr lang="it-IT" sz="2000" dirty="0" smtClean="0"/>
          </a:p>
          <a:p>
            <a:r>
              <a:rPr lang="it-IT" sz="2000" dirty="0" smtClean="0"/>
              <a:t>Non </a:t>
            </a:r>
            <a:r>
              <a:rPr lang="it-IT" sz="2000" dirty="0"/>
              <a:t>scordiamoci mai di lodare Dio quando lo riconosciamo in azione: in chi fa il bene, in chi si affida alla sua volontà, in chi costruisce il suo Regno di pace.  </a:t>
            </a:r>
          </a:p>
        </p:txBody>
      </p:sp>
      <p:pic>
        <p:nvPicPr>
          <p:cNvPr id="3" name="il_fi" descr="http://www.sanbenedettotorino.it/wp-content/uploads/2011/12/maria-ed-elisabetta1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29125" y="642918"/>
            <a:ext cx="4714876" cy="57864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ot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3" y="692696"/>
            <a:ext cx="4784532" cy="3744416"/>
          </a:xfrm>
          <a:prstGeom prst="rect">
            <a:avLst/>
          </a:prstGeom>
          <a:noFill/>
        </p:spPr>
      </p:pic>
      <p:sp>
        <p:nvSpPr>
          <p:cNvPr id="5" name="Rettangolo 4"/>
          <p:cNvSpPr/>
          <p:nvPr/>
        </p:nvSpPr>
        <p:spPr>
          <a:xfrm>
            <a:off x="0" y="4549676"/>
            <a:ext cx="4572000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it-IT" dirty="0" smtClean="0"/>
              <a:t/>
            </a:r>
            <a:br>
              <a:rPr lang="it-IT" dirty="0" smtClean="0"/>
            </a:br>
            <a:r>
              <a:rPr lang="it-IT" dirty="0" smtClean="0"/>
              <a:t>Elisabetta era sterile. La sterilità è la proclamazione dell’impotenza dell’uomo di dare la vita. </a:t>
            </a:r>
            <a:endParaRPr lang="it-IT" dirty="0" smtClean="0"/>
          </a:p>
          <a:p>
            <a:r>
              <a:rPr lang="it-IT" dirty="0" smtClean="0"/>
              <a:t>Dio </a:t>
            </a:r>
            <a:r>
              <a:rPr lang="it-IT" dirty="0" smtClean="0"/>
              <a:t>è intervenuto nella sua sterilità, affinché questo miracolo diventasse il segno della fede della maternità verginale di Maria.</a:t>
            </a:r>
            <a:br>
              <a:rPr lang="it-IT" dirty="0" smtClean="0"/>
            </a:br>
            <a:endParaRPr lang="it-IT" dirty="0"/>
          </a:p>
        </p:txBody>
      </p:sp>
      <p:sp>
        <p:nvSpPr>
          <p:cNvPr id="4" name="Rettangolo 3"/>
          <p:cNvSpPr/>
          <p:nvPr/>
        </p:nvSpPr>
        <p:spPr>
          <a:xfrm>
            <a:off x="5004048" y="980728"/>
            <a:ext cx="4139952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dirty="0" smtClean="0"/>
              <a:t>Maria è vergine. La verginità è l’atteggiamento di chi si ritira coscientemente e dà la precedenza al Signore, che è la Vita e che è l’unico che dà la vita. </a:t>
            </a:r>
            <a:br>
              <a:rPr lang="it-IT" dirty="0" smtClean="0"/>
            </a:br>
            <a:r>
              <a:rPr lang="it-IT" dirty="0" smtClean="0"/>
              <a:t>Protagonista di questo incontro tra le due donne è in primo luogo Maria, ma proprio il saluto di Elisabetta suscita in lei il più bel canto di lode che l’uomo abbia mai espresso a Dio. </a:t>
            </a:r>
            <a:br>
              <a:rPr lang="it-IT" dirty="0" smtClean="0"/>
            </a:br>
            <a:r>
              <a:rPr lang="it-IT" dirty="0" smtClean="0"/>
              <a:t>Da ciò segue che in questo incontro si esprime una reciprocità che è al di là di ogni protagonismo. Anzi, si rivela che questo incontro è possibile proprio grazie all’apertura e all’umiltà che è comune ad entrambe le donne. Al di là di tutte le riflessioni, i fatti e le conclusioni logiche, la sterilità di Elisabetta è diventata il segno divino per la Vergine Maria. </a:t>
            </a:r>
            <a:endParaRPr lang="it-IT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251520" y="476672"/>
            <a:ext cx="8568952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dirty="0" smtClean="0"/>
              <a:t/>
            </a:r>
            <a:br>
              <a:rPr lang="it-IT" dirty="0" smtClean="0"/>
            </a:br>
            <a:r>
              <a:rPr lang="it-IT" dirty="0" smtClean="0"/>
              <a:t>L’incontro tra Elisabetta e Maria è, infatti, l’incontro tra due “uomini interiori”, tra gli uomini che queste due donne portano e dei quali uno è vero Dio e vero uomo. </a:t>
            </a:r>
            <a:br>
              <a:rPr lang="it-IT" dirty="0" smtClean="0"/>
            </a:br>
            <a:r>
              <a:rPr lang="it-IT" dirty="0" smtClean="0"/>
              <a:t>Il mosaico vuole far vedere che Maria viene incontro ad Elisabetta come Madre del Signore e del Salvatore. Il “</a:t>
            </a:r>
            <a:r>
              <a:rPr lang="it-IT" dirty="0" err="1" smtClean="0"/>
              <a:t>Mandylion</a:t>
            </a:r>
            <a:r>
              <a:rPr lang="it-IT" dirty="0" smtClean="0"/>
              <a:t>” di Cristo, che Maria tiene con tanta tenerezza, rivela la relazione tra Maria e la Parola, che la Vergine ha accolto, portato in sé ed amato a tal punto che questa è diventata in lei carne, uomo, volto. </a:t>
            </a:r>
            <a:br>
              <a:rPr lang="it-IT" dirty="0" smtClean="0"/>
            </a:br>
            <a:r>
              <a:rPr lang="it-IT" dirty="0" smtClean="0"/>
              <a:t>Elisabetta apre le braccia in segno di accoglienza: abbraccia Maria e con lei il Signore e il Salvatore. </a:t>
            </a:r>
            <a:br>
              <a:rPr lang="it-IT" dirty="0" smtClean="0"/>
            </a:br>
            <a:r>
              <a:rPr lang="it-IT" dirty="0" smtClean="0"/>
              <a:t>Sopra Elisabetta è raffigurato Giovanni Battista con in mano la conchiglia con cui battezza. Le sue mani imitano il gesto delle mani di sua madre Elisabetta. Maria viene come Madre di Dio e porta in sé il Salvatore, ed Elisabetta la accoglie come la madre di colui che al battesimo nel Giordano mostrerà il Salvatore. Elisabetta è la prima nel vangelo che riconosce Maria come Madre del Salvatore, il che è comprensibile poiché porta in sé colui che preparerà la via al Signore. Nell’incontro di queste due donne, in realtà si incontrano Cristo e il Battista. Da ciò possiamo capire che per l’incontro – e un luogo significativo di incontro è anche Belgrado – è importante svegliare gli uni negli altri l’uomo interiore. </a:t>
            </a:r>
            <a:br>
              <a:rPr lang="it-IT" dirty="0" smtClean="0"/>
            </a:br>
            <a:r>
              <a:rPr lang="it-IT" dirty="0" smtClean="0"/>
              <a:t>Siamo chiamati ad incontrarci a causa di ciò a cui ci chiama lo Spirito Santo dentro di noi e a cui in noi anela Cristo. L’incontro sarà così sempre di più solo un segno, un gesto, la realizzazione di ciò che in noi suscita Cristo e quell’uomo interiore che anela a Lui e lo desidera.</a:t>
            </a:r>
            <a:endParaRPr lang="it-IT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5076056" y="260648"/>
            <a:ext cx="4572000" cy="507831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it-IT" dirty="0" smtClean="0"/>
              <a:t>Lo scopo delle parti decorative del mosaico è di suscitare la sensazione dell’armonia e della bellezza, cioè quel sentimento del cuore che permette la vera conoscenza del mistero e dell’insegnamento espresso nelle figure e nella liturgia vissuta in questo spazio. </a:t>
            </a:r>
            <a:br>
              <a:rPr lang="it-IT" dirty="0" smtClean="0"/>
            </a:br>
            <a:r>
              <a:rPr lang="it-IT" dirty="0" smtClean="0"/>
              <a:t>In questa parte del mosaico – dove si incontrano in modo armonioso i motivi geometrici e i colori, il gioco libero delle pietre di dimensioni piccole e grandi, con superfici lisce e opache, la preziosità dell’oro e la semplicità della terra – la nostra attenzione è richiamata dai due nastri dai colori cristologici, il rosso e il blu. Il loro movimento rivela l’incontro tra Maria ed Elisabetta.</a:t>
            </a:r>
            <a:br>
              <a:rPr lang="it-IT" dirty="0" smtClean="0"/>
            </a:br>
            <a:endParaRPr lang="it-IT" dirty="0"/>
          </a:p>
        </p:txBody>
      </p:sp>
      <p:pic>
        <p:nvPicPr>
          <p:cNvPr id="27650" name="Picture 2" descr="fot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412776"/>
            <a:ext cx="4095750" cy="32289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4283968" y="117693"/>
            <a:ext cx="4572000" cy="674030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it-IT" b="1" i="1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L'anima mia magnifica il Signore </a:t>
            </a:r>
            <a:br>
              <a:rPr lang="it-IT" b="1" i="1" dirty="0">
                <a:solidFill>
                  <a:schemeClr val="accent1">
                    <a:lumMod val="20000"/>
                    <a:lumOff val="80000"/>
                  </a:schemeClr>
                </a:solidFill>
              </a:rPr>
            </a:br>
            <a:r>
              <a:rPr lang="it-IT" b="1" i="1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e il mio spirito esulta in Dio, mio salvatore,</a:t>
            </a:r>
            <a:endParaRPr lang="it-IT" b="1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  <a:p>
            <a:pPr algn="ctr"/>
            <a:r>
              <a:rPr lang="it-IT" b="1" i="1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perché ha guardato l'umiltà della sua serva. </a:t>
            </a:r>
            <a:br>
              <a:rPr lang="it-IT" b="1" i="1" dirty="0">
                <a:solidFill>
                  <a:schemeClr val="accent1">
                    <a:lumMod val="20000"/>
                    <a:lumOff val="80000"/>
                  </a:schemeClr>
                </a:solidFill>
              </a:rPr>
            </a:br>
            <a:r>
              <a:rPr lang="it-IT" b="1" i="1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D'ora in poi tutte le generazioni mi chiameranno beata.</a:t>
            </a:r>
            <a:endParaRPr lang="it-IT" b="1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  <a:p>
            <a:pPr algn="ctr"/>
            <a:r>
              <a:rPr lang="it-IT" b="1" i="1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Grandi cose ha fatto in me l'Onnipotente </a:t>
            </a:r>
            <a:br>
              <a:rPr lang="it-IT" b="1" i="1" dirty="0">
                <a:solidFill>
                  <a:schemeClr val="accent1">
                    <a:lumMod val="20000"/>
                    <a:lumOff val="80000"/>
                  </a:schemeClr>
                </a:solidFill>
              </a:rPr>
            </a:br>
            <a:r>
              <a:rPr lang="it-IT" b="1" i="1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e Santo è il suo nome:</a:t>
            </a:r>
            <a:endParaRPr lang="it-IT" b="1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  <a:p>
            <a:pPr algn="ctr"/>
            <a:r>
              <a:rPr lang="it-IT" b="1" i="1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di generazione in generazione la sua misericordia</a:t>
            </a:r>
            <a:br>
              <a:rPr lang="it-IT" b="1" i="1" dirty="0">
                <a:solidFill>
                  <a:schemeClr val="accent1">
                    <a:lumMod val="20000"/>
                    <a:lumOff val="80000"/>
                  </a:schemeClr>
                </a:solidFill>
              </a:rPr>
            </a:br>
            <a:r>
              <a:rPr lang="it-IT" b="1" i="1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si stende su quelli che lo temono.</a:t>
            </a:r>
            <a:endParaRPr lang="it-IT" b="1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  <a:p>
            <a:pPr algn="ctr"/>
            <a:r>
              <a:rPr lang="it-IT" b="1" i="1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Ha spiegato la potenza del suo braccio, </a:t>
            </a:r>
            <a:br>
              <a:rPr lang="it-IT" b="1" i="1" dirty="0">
                <a:solidFill>
                  <a:schemeClr val="accent1">
                    <a:lumMod val="20000"/>
                    <a:lumOff val="80000"/>
                  </a:schemeClr>
                </a:solidFill>
              </a:rPr>
            </a:br>
            <a:r>
              <a:rPr lang="it-IT" b="1" i="1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ha disperso i superbi nei pensieri del loro cuore;</a:t>
            </a:r>
            <a:endParaRPr lang="it-IT" b="1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  <a:p>
            <a:pPr algn="ctr"/>
            <a:r>
              <a:rPr lang="it-IT" b="1" i="1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ha rovesciato i potenti dai troni, </a:t>
            </a:r>
            <a:br>
              <a:rPr lang="it-IT" b="1" i="1" dirty="0">
                <a:solidFill>
                  <a:schemeClr val="accent1">
                    <a:lumMod val="20000"/>
                    <a:lumOff val="80000"/>
                  </a:schemeClr>
                </a:solidFill>
              </a:rPr>
            </a:br>
            <a:r>
              <a:rPr lang="it-IT" b="1" i="1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ha innalzato gli umili;</a:t>
            </a:r>
            <a:endParaRPr lang="it-IT" b="1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  <a:p>
            <a:pPr algn="ctr"/>
            <a:r>
              <a:rPr lang="it-IT" b="1" i="1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ha ricolmato di beni gli affamati,</a:t>
            </a:r>
            <a:br>
              <a:rPr lang="it-IT" b="1" i="1" dirty="0">
                <a:solidFill>
                  <a:schemeClr val="accent1">
                    <a:lumMod val="20000"/>
                    <a:lumOff val="80000"/>
                  </a:schemeClr>
                </a:solidFill>
              </a:rPr>
            </a:br>
            <a:r>
              <a:rPr lang="it-IT" b="1" i="1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ha rimandato i ricchi a mani vuote.</a:t>
            </a:r>
            <a:endParaRPr lang="it-IT" b="1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  <a:p>
            <a:pPr algn="ctr"/>
            <a:r>
              <a:rPr lang="it-IT" b="1" i="1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Ha soccorso Israele, suo servo, </a:t>
            </a:r>
            <a:br>
              <a:rPr lang="it-IT" b="1" i="1" dirty="0">
                <a:solidFill>
                  <a:schemeClr val="accent1">
                    <a:lumMod val="20000"/>
                    <a:lumOff val="80000"/>
                  </a:schemeClr>
                </a:solidFill>
              </a:rPr>
            </a:br>
            <a:r>
              <a:rPr lang="it-IT" b="1" i="1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ricordandosi della sua misericordia,</a:t>
            </a:r>
            <a:endParaRPr lang="it-IT" b="1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  <a:p>
            <a:pPr algn="ctr"/>
            <a:r>
              <a:rPr lang="it-IT" b="1" i="1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come aveva promesso ai nostri padri,</a:t>
            </a:r>
            <a:br>
              <a:rPr lang="it-IT" b="1" i="1" dirty="0">
                <a:solidFill>
                  <a:schemeClr val="accent1">
                    <a:lumMod val="20000"/>
                    <a:lumOff val="80000"/>
                  </a:schemeClr>
                </a:solidFill>
              </a:rPr>
            </a:br>
            <a:r>
              <a:rPr lang="it-IT" b="1" i="1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ad Abramo e alla sua discendenza, per sempre.</a:t>
            </a:r>
            <a:endParaRPr lang="it-IT" b="1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3" name="Rettangolo 2"/>
          <p:cNvSpPr/>
          <p:nvPr/>
        </p:nvSpPr>
        <p:spPr>
          <a:xfrm>
            <a:off x="251520" y="332656"/>
            <a:ext cx="388843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dirty="0" smtClean="0"/>
              <a:t>Esprimiamo questa gioia con il cantico del Magnificat:</a:t>
            </a:r>
            <a:endParaRPr lang="it-IT" dirty="0"/>
          </a:p>
        </p:txBody>
      </p:sp>
      <p:pic>
        <p:nvPicPr>
          <p:cNvPr id="4098" name="Picture 2" descr="C:\Users\Sandra\Desktop\LAVORI DI RACCOLTA\ICONE\Infanzia di Gesù\Visitazione\4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0458" y="1844825"/>
            <a:ext cx="3755291" cy="38164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0" y="0"/>
            <a:ext cx="9144000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Preghiamo Maria, madre di Gesù e madre nostra, perché con la sua intercessione ci accompagni nel nostro cammino:</a:t>
            </a:r>
            <a:endParaRPr kumimoji="0" lang="it-IT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Maria dolcissima, madre di Gesù,</a:t>
            </a:r>
            <a:endParaRPr kumimoji="0" lang="it-IT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ascolta la preghiera della nostra famiglia</a:t>
            </a:r>
            <a:endParaRPr kumimoji="0" lang="it-IT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e insegnaci ad essere “dimora” accogliente</a:t>
            </a:r>
            <a:endParaRPr kumimoji="0" lang="it-IT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per chiunque bussi alla nostra porta, perché possiamo amarci come Dio ci ha amati</a:t>
            </a:r>
            <a:endParaRPr kumimoji="0" lang="it-IT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e vivere in pienezza il dono di questo Santo Natale. Amen.</a:t>
            </a:r>
            <a:endParaRPr kumimoji="0" lang="it-IT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il_fi" descr="http://www.centroaletti.com/foto/foto_opere/croazia/47_capp_pozega/01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2285992"/>
            <a:ext cx="5000660" cy="4286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rg_hi" descr="http://t1.gstatic.com/images?q=tbn:ANd9GcRfEoYFzJD0E031fQQO_h5Gxpj0fwQvSWVQEeykx0JJ03Pup1r98w">
            <a:hlinkClick r:id="rId3"/>
          </p:cNvPr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72132" y="4214818"/>
            <a:ext cx="3286148" cy="2352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/>
          <p:cNvSpPr/>
          <p:nvPr/>
        </p:nvSpPr>
        <p:spPr>
          <a:xfrm>
            <a:off x="4189792" y="764704"/>
            <a:ext cx="4954208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40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LO SPIRITO … METTE IN MOTO!</a:t>
            </a:r>
            <a:endParaRPr lang="it-IT" sz="40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285720" y="263704"/>
            <a:ext cx="4000496" cy="62478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Calibri" pitchFamily="34" charset="0"/>
                <a:cs typeface="Times New Roman" pitchFamily="18" charset="0"/>
              </a:rPr>
              <a:t>Lo Spirito Santo ci prende per mano e ci guida nella giusta direzione, ci annuncia cos</a:t>
            </a:r>
            <a:r>
              <a:rPr kumimoji="0" lang="it-IT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’è</a:t>
            </a:r>
            <a:r>
              <a:rPr kumimoji="0" lang="it-IT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Calibri" pitchFamily="34" charset="0"/>
                <a:cs typeface="Times New Roman" pitchFamily="18" charset="0"/>
              </a:rPr>
              <a:t> davvero importante mentre camminiamo verso il Santo Natale.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Calibri" pitchFamily="34" charset="0"/>
                <a:cs typeface="Times New Roman" pitchFamily="18" charset="0"/>
              </a:rPr>
              <a:t>Lo Spirito ci chiede anche di metterci in gioco: può riempirci di tanto amore, </a:t>
            </a:r>
            <a:r>
              <a:rPr kumimoji="0" lang="it-IT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Calibri" pitchFamily="34" charset="0"/>
                <a:cs typeface="Times New Roman" pitchFamily="18" charset="0"/>
              </a:rPr>
              <a:t>ma dobbiamo fargli spazio!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it-IT" sz="2000" b="1" dirty="0" smtClean="0">
              <a:solidFill>
                <a:srgbClr val="000000"/>
              </a:solidFill>
              <a:latin typeface="Verdana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Calibri" pitchFamily="34" charset="0"/>
                <a:cs typeface="Times New Roman" pitchFamily="18" charset="0"/>
              </a:rPr>
              <a:t>Maria, la </a:t>
            </a:r>
            <a:r>
              <a:rPr kumimoji="0" lang="it-IT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“</a:t>
            </a:r>
            <a:r>
              <a:rPr kumimoji="0" lang="it-IT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Calibri" pitchFamily="34" charset="0"/>
                <a:cs typeface="Times New Roman" pitchFamily="18" charset="0"/>
              </a:rPr>
              <a:t>piena di grazia</a:t>
            </a:r>
            <a:r>
              <a:rPr kumimoji="0" lang="it-IT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”</a:t>
            </a:r>
            <a:r>
              <a:rPr kumimoji="0" lang="it-IT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it-IT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è</a:t>
            </a:r>
            <a:r>
              <a:rPr kumimoji="0" lang="it-IT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Calibri" pitchFamily="34" charset="0"/>
                <a:cs typeface="Times New Roman" pitchFamily="18" charset="0"/>
              </a:rPr>
              <a:t> colei che si </a:t>
            </a:r>
            <a:r>
              <a:rPr kumimoji="0" lang="it-IT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è</a:t>
            </a:r>
            <a:r>
              <a:rPr kumimoji="0" lang="it-IT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Calibri" pitchFamily="34" charset="0"/>
                <a:cs typeface="Times New Roman" pitchFamily="18" charset="0"/>
              </a:rPr>
              <a:t> fatta riempire, si </a:t>
            </a:r>
            <a:r>
              <a:rPr kumimoji="0" lang="it-IT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è</a:t>
            </a:r>
            <a:r>
              <a:rPr kumimoji="0" lang="it-IT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Calibri" pitchFamily="34" charset="0"/>
                <a:cs typeface="Times New Roman" pitchFamily="18" charset="0"/>
              </a:rPr>
              <a:t> messa tutta a disposizione per accogliere nel suo grembo Ges</a:t>
            </a:r>
            <a:r>
              <a:rPr kumimoji="0" lang="it-IT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ù</a:t>
            </a:r>
            <a:r>
              <a:rPr kumimoji="0" lang="it-IT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Calibri" pitchFamily="34" charset="0"/>
                <a:cs typeface="Times New Roman" pitchFamily="18" charset="0"/>
              </a:rPr>
              <a:t>. Con l</a:t>
            </a:r>
            <a:r>
              <a:rPr kumimoji="0" lang="it-IT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’</a:t>
            </a:r>
            <a:r>
              <a:rPr kumimoji="0" lang="it-IT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Calibri" pitchFamily="34" charset="0"/>
                <a:cs typeface="Times New Roman" pitchFamily="18" charset="0"/>
              </a:rPr>
              <a:t>aiuto dello Spirito, Maria ha detto il suo grande </a:t>
            </a:r>
            <a:r>
              <a:rPr kumimoji="0" lang="it-IT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“</a:t>
            </a:r>
            <a:r>
              <a:rPr kumimoji="0" lang="it-IT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Calibri" pitchFamily="34" charset="0"/>
                <a:cs typeface="Times New Roman" pitchFamily="18" charset="0"/>
              </a:rPr>
              <a:t>s</a:t>
            </a:r>
            <a:r>
              <a:rPr kumimoji="0" lang="it-IT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ì”</a:t>
            </a:r>
            <a:r>
              <a:rPr kumimoji="0" lang="it-IT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Calibri" pitchFamily="34" charset="0"/>
                <a:cs typeface="Times New Roman" pitchFamily="18" charset="0"/>
              </a:rPr>
              <a:t> e sul suo esempio anche noi possiamo dirlo ogni giorno.</a:t>
            </a:r>
            <a:endParaRPr kumimoji="0" lang="it-IT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il_fi" descr="http://www.parrocchiaspiritosanto.org/media/1/20080507-annunciaz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48064" y="3645024"/>
            <a:ext cx="2343801" cy="302433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rg_hi" descr="http://t2.gstatic.com/images?q=tbn:ANd9GcSxCtTO9KkYjFBlclNhHhDkQxMSBl6HGrpP5AQaUQNNKvi0DKy0">
            <a:hlinkClick r:id="rId3"/>
          </p:cNvPr>
          <p:cNvPicPr/>
          <p:nvPr/>
        </p:nvPicPr>
        <p:blipFill>
          <a:blip r:embed="rId4" cstate="print"/>
          <a:srcRect b="40931"/>
          <a:stretch>
            <a:fillRect/>
          </a:stretch>
        </p:blipFill>
        <p:spPr bwMode="auto">
          <a:xfrm rot="1092943">
            <a:off x="6926374" y="2951286"/>
            <a:ext cx="1795952" cy="1529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0" y="0"/>
            <a:ext cx="9144000" cy="64633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Luca 1, 26-38</a:t>
            </a:r>
            <a:endParaRPr kumimoji="0" lang="it-IT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Calibri" pitchFamily="34" charset="0"/>
                <a:cs typeface="Times New Roman" pitchFamily="18" charset="0"/>
              </a:rPr>
              <a:t>26</a:t>
            </a:r>
            <a:r>
              <a:rPr kumimoji="0" lang="it-IT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Calibri" pitchFamily="34" charset="0"/>
                <a:cs typeface="Times New Roman" pitchFamily="18" charset="0"/>
              </a:rPr>
              <a:t> Al sesto mese, l'angelo Gabriele fu mandato da Dio in una citt</a:t>
            </a:r>
            <a:r>
              <a:rPr kumimoji="0" lang="it-IT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à</a:t>
            </a:r>
            <a:r>
              <a:rPr kumimoji="0" lang="it-IT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Calibri" pitchFamily="34" charset="0"/>
                <a:cs typeface="Times New Roman" pitchFamily="18" charset="0"/>
              </a:rPr>
              <a:t> di Galilea, chiamata </a:t>
            </a:r>
            <a:r>
              <a:rPr kumimoji="0" lang="it-IT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Calibri" pitchFamily="34" charset="0"/>
                <a:cs typeface="Times New Roman" pitchFamily="18" charset="0"/>
              </a:rPr>
              <a:t>Nazaret</a:t>
            </a:r>
            <a:r>
              <a:rPr kumimoji="0" lang="it-IT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it-IT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Calibri" pitchFamily="34" charset="0"/>
                <a:cs typeface="Times New Roman" pitchFamily="18" charset="0"/>
              </a:rPr>
              <a:t>27</a:t>
            </a:r>
            <a:r>
              <a:rPr kumimoji="0" lang="it-IT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Calibri" pitchFamily="34" charset="0"/>
                <a:cs typeface="Times New Roman" pitchFamily="18" charset="0"/>
              </a:rPr>
              <a:t> a una vergine, promessa sposa di un uomo della casa di Davide, di nome Giuseppe. La vergine si chiamava Maria. </a:t>
            </a:r>
            <a:r>
              <a:rPr kumimoji="0" lang="it-IT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Calibri" pitchFamily="34" charset="0"/>
                <a:cs typeface="Times New Roman" pitchFamily="18" charset="0"/>
              </a:rPr>
              <a:t>28</a:t>
            </a:r>
            <a:r>
              <a:rPr kumimoji="0" lang="it-IT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Calibri" pitchFamily="34" charset="0"/>
                <a:cs typeface="Times New Roman" pitchFamily="18" charset="0"/>
              </a:rPr>
              <a:t> L'angelo, entrando da lei, disse: </a:t>
            </a:r>
            <a:endParaRPr kumimoji="0" lang="it-IT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it-IT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Calibri" pitchFamily="34" charset="0"/>
                <a:cs typeface="Times New Roman" pitchFamily="18" charset="0"/>
              </a:rPr>
              <a:t>Rallegrati, piena di grazia: il Signore </a:t>
            </a:r>
            <a:r>
              <a:rPr kumimoji="0" lang="it-IT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è</a:t>
            </a:r>
            <a:r>
              <a:rPr kumimoji="0" lang="it-IT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Calibri" pitchFamily="34" charset="0"/>
                <a:cs typeface="Times New Roman" pitchFamily="18" charset="0"/>
              </a:rPr>
              <a:t> con te</a:t>
            </a:r>
            <a:r>
              <a:rPr kumimoji="0" lang="it-IT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it-IT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it-IT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it-IT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Calibri" pitchFamily="34" charset="0"/>
                <a:cs typeface="Times New Roman" pitchFamily="18" charset="0"/>
              </a:rPr>
              <a:t>29</a:t>
            </a:r>
            <a:r>
              <a:rPr kumimoji="0" lang="it-IT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Calibri" pitchFamily="34" charset="0"/>
                <a:cs typeface="Times New Roman" pitchFamily="18" charset="0"/>
              </a:rPr>
              <a:t> Ella fu turbata a queste parole, e si domandava che cosa volesse dire un tale saluto. </a:t>
            </a:r>
            <a:r>
              <a:rPr kumimoji="0" lang="it-IT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Calibri" pitchFamily="34" charset="0"/>
                <a:cs typeface="Times New Roman" pitchFamily="18" charset="0"/>
              </a:rPr>
              <a:t>30</a:t>
            </a:r>
            <a:r>
              <a:rPr kumimoji="0" lang="it-IT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Calibri" pitchFamily="34" charset="0"/>
                <a:cs typeface="Times New Roman" pitchFamily="18" charset="0"/>
              </a:rPr>
              <a:t> L'angelo le disse: </a:t>
            </a:r>
            <a:endParaRPr kumimoji="0" lang="it-IT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it-IT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Calibri" pitchFamily="34" charset="0"/>
                <a:cs typeface="Times New Roman" pitchFamily="18" charset="0"/>
              </a:rPr>
              <a:t>Non temere, Maria, perch</a:t>
            </a:r>
            <a:r>
              <a:rPr kumimoji="0" lang="it-IT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é</a:t>
            </a:r>
            <a:r>
              <a:rPr kumimoji="0" lang="it-IT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Calibri" pitchFamily="34" charset="0"/>
                <a:cs typeface="Times New Roman" pitchFamily="18" charset="0"/>
              </a:rPr>
              <a:t> hai trovato grazia presso Dio. </a:t>
            </a:r>
            <a:r>
              <a:rPr kumimoji="0" lang="it-IT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Calibri" pitchFamily="34" charset="0"/>
                <a:cs typeface="Times New Roman" pitchFamily="18" charset="0"/>
              </a:rPr>
              <a:t>31</a:t>
            </a:r>
            <a:r>
              <a:rPr kumimoji="0" lang="it-IT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Calibri" pitchFamily="34" charset="0"/>
                <a:cs typeface="Times New Roman" pitchFamily="18" charset="0"/>
              </a:rPr>
              <a:t> Ecco, tu concepirai un figlio, lo darai alla luce e lo chiamerai Ges</a:t>
            </a:r>
            <a:r>
              <a:rPr kumimoji="0" lang="it-IT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ù</a:t>
            </a:r>
            <a:r>
              <a:rPr kumimoji="0" lang="it-IT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Calibri" pitchFamily="34" charset="0"/>
                <a:cs typeface="Times New Roman" pitchFamily="18" charset="0"/>
              </a:rPr>
              <a:t>. </a:t>
            </a:r>
            <a:r>
              <a:rPr kumimoji="0" lang="it-IT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Calibri" pitchFamily="34" charset="0"/>
                <a:cs typeface="Times New Roman" pitchFamily="18" charset="0"/>
              </a:rPr>
              <a:t>32</a:t>
            </a:r>
            <a:r>
              <a:rPr kumimoji="0" lang="it-IT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Calibri" pitchFamily="34" charset="0"/>
                <a:cs typeface="Times New Roman" pitchFamily="18" charset="0"/>
              </a:rPr>
              <a:t> Questi sar</a:t>
            </a:r>
            <a:r>
              <a:rPr kumimoji="0" lang="it-IT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à</a:t>
            </a:r>
            <a:r>
              <a:rPr kumimoji="0" lang="it-IT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Calibri" pitchFamily="34" charset="0"/>
                <a:cs typeface="Times New Roman" pitchFamily="18" charset="0"/>
              </a:rPr>
              <a:t> grande e sar</a:t>
            </a:r>
            <a:r>
              <a:rPr kumimoji="0" lang="it-IT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à</a:t>
            </a:r>
            <a:r>
              <a:rPr kumimoji="0" lang="it-IT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Calibri" pitchFamily="34" charset="0"/>
                <a:cs typeface="Times New Roman" pitchFamily="18" charset="0"/>
              </a:rPr>
              <a:t> chiamato Figlio dell'Altissimo; il Signore Dio gli dar</a:t>
            </a:r>
            <a:r>
              <a:rPr kumimoji="0" lang="it-IT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à</a:t>
            </a:r>
            <a:r>
              <a:rPr kumimoji="0" lang="it-IT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Calibri" pitchFamily="34" charset="0"/>
                <a:cs typeface="Times New Roman" pitchFamily="18" charset="0"/>
              </a:rPr>
              <a:t> il trono di Davide, suo padre. </a:t>
            </a:r>
            <a:r>
              <a:rPr kumimoji="0" lang="it-IT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Calibri" pitchFamily="34" charset="0"/>
                <a:cs typeface="Times New Roman" pitchFamily="18" charset="0"/>
              </a:rPr>
              <a:t>33</a:t>
            </a:r>
            <a:r>
              <a:rPr kumimoji="0" lang="it-IT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Calibri" pitchFamily="34" charset="0"/>
                <a:cs typeface="Times New Roman" pitchFamily="18" charset="0"/>
              </a:rPr>
              <a:t> Egli regner</a:t>
            </a:r>
            <a:r>
              <a:rPr kumimoji="0" lang="it-IT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à</a:t>
            </a:r>
            <a:r>
              <a:rPr kumimoji="0" lang="it-IT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Calibri" pitchFamily="34" charset="0"/>
                <a:cs typeface="Times New Roman" pitchFamily="18" charset="0"/>
              </a:rPr>
              <a:t> sulla casa di Giacobbe in eterno, e il suo regno non avr</a:t>
            </a:r>
            <a:r>
              <a:rPr kumimoji="0" lang="it-IT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à</a:t>
            </a:r>
            <a:r>
              <a:rPr kumimoji="0" lang="it-IT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Calibri" pitchFamily="34" charset="0"/>
                <a:cs typeface="Times New Roman" pitchFamily="18" charset="0"/>
              </a:rPr>
              <a:t> mai fine</a:t>
            </a:r>
            <a:r>
              <a:rPr kumimoji="0" lang="it-IT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it-IT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it-IT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it-IT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Calibri" pitchFamily="34" charset="0"/>
                <a:cs typeface="Times New Roman" pitchFamily="18" charset="0"/>
              </a:rPr>
              <a:t>34</a:t>
            </a:r>
            <a:r>
              <a:rPr kumimoji="0" lang="it-IT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Calibri" pitchFamily="34" charset="0"/>
                <a:cs typeface="Times New Roman" pitchFamily="18" charset="0"/>
              </a:rPr>
              <a:t> Maria disse all'angelo:</a:t>
            </a:r>
            <a:endParaRPr kumimoji="0" lang="it-IT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it-IT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it-IT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Calibri" pitchFamily="34" charset="0"/>
                <a:cs typeface="Times New Roman" pitchFamily="18" charset="0"/>
              </a:rPr>
              <a:t>Come avverr</a:t>
            </a:r>
            <a:r>
              <a:rPr kumimoji="0" lang="it-IT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à</a:t>
            </a:r>
            <a:r>
              <a:rPr kumimoji="0" lang="it-IT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Calibri" pitchFamily="34" charset="0"/>
                <a:cs typeface="Times New Roman" pitchFamily="18" charset="0"/>
              </a:rPr>
              <a:t> questo, dal momento che non conosco uomo?</a:t>
            </a:r>
            <a:r>
              <a:rPr kumimoji="0" lang="it-IT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endParaRPr kumimoji="0" lang="it-IT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it-IT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Calibri" pitchFamily="34" charset="0"/>
                <a:cs typeface="Times New Roman" pitchFamily="18" charset="0"/>
              </a:rPr>
              <a:t>35</a:t>
            </a:r>
            <a:r>
              <a:rPr kumimoji="0" lang="it-IT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Calibri" pitchFamily="34" charset="0"/>
                <a:cs typeface="Times New Roman" pitchFamily="18" charset="0"/>
              </a:rPr>
              <a:t> L'angelo le rispose: </a:t>
            </a:r>
            <a:r>
              <a:rPr kumimoji="0" lang="it-IT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it-IT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Calibri" pitchFamily="34" charset="0"/>
                <a:cs typeface="Times New Roman" pitchFamily="18" charset="0"/>
              </a:rPr>
              <a:t>Lo Spirito Santo verr</a:t>
            </a:r>
            <a:r>
              <a:rPr kumimoji="0" lang="it-IT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à</a:t>
            </a:r>
            <a:r>
              <a:rPr kumimoji="0" lang="it-IT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Calibri" pitchFamily="34" charset="0"/>
                <a:cs typeface="Times New Roman" pitchFamily="18" charset="0"/>
              </a:rPr>
              <a:t> su di te e la potenza dell'Altissimo ti coprir</a:t>
            </a:r>
            <a:r>
              <a:rPr kumimoji="0" lang="it-IT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à</a:t>
            </a:r>
            <a:r>
              <a:rPr kumimoji="0" lang="it-IT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Calibri" pitchFamily="34" charset="0"/>
                <a:cs typeface="Times New Roman" pitchFamily="18" charset="0"/>
              </a:rPr>
              <a:t> dell'ombra sua; perciò, anche colui che nascer</a:t>
            </a:r>
            <a:r>
              <a:rPr kumimoji="0" lang="it-IT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à</a:t>
            </a:r>
            <a:r>
              <a:rPr kumimoji="0" lang="it-IT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Calibri" pitchFamily="34" charset="0"/>
                <a:cs typeface="Times New Roman" pitchFamily="18" charset="0"/>
              </a:rPr>
              <a:t> sar</a:t>
            </a:r>
            <a:r>
              <a:rPr kumimoji="0" lang="it-IT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à</a:t>
            </a:r>
            <a:r>
              <a:rPr kumimoji="0" lang="it-IT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Calibri" pitchFamily="34" charset="0"/>
                <a:cs typeface="Times New Roman" pitchFamily="18" charset="0"/>
              </a:rPr>
              <a:t> chiamato Santo, Figlio di Dio. </a:t>
            </a:r>
            <a:r>
              <a:rPr kumimoji="0" lang="it-IT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Calibri" pitchFamily="34" charset="0"/>
                <a:cs typeface="Times New Roman" pitchFamily="18" charset="0"/>
              </a:rPr>
              <a:t>36</a:t>
            </a:r>
            <a:r>
              <a:rPr kumimoji="0" lang="it-IT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Calibri" pitchFamily="34" charset="0"/>
                <a:cs typeface="Times New Roman" pitchFamily="18" charset="0"/>
              </a:rPr>
              <a:t> Ecco, Elisabetta, tua parente, ha concepito anche lei un figlio nella sua vecchiaia; e questo </a:t>
            </a:r>
            <a:r>
              <a:rPr kumimoji="0" lang="it-IT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è</a:t>
            </a:r>
            <a:r>
              <a:rPr kumimoji="0" lang="it-IT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Calibri" pitchFamily="34" charset="0"/>
                <a:cs typeface="Times New Roman" pitchFamily="18" charset="0"/>
              </a:rPr>
              <a:t> il sesto mese, per lei, che era chiamata sterile: </a:t>
            </a:r>
            <a:r>
              <a:rPr kumimoji="0" lang="it-IT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Calibri" pitchFamily="34" charset="0"/>
                <a:cs typeface="Times New Roman" pitchFamily="18" charset="0"/>
              </a:rPr>
              <a:t>37</a:t>
            </a:r>
            <a:r>
              <a:rPr kumimoji="0" lang="it-IT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Calibri" pitchFamily="34" charset="0"/>
                <a:cs typeface="Times New Roman" pitchFamily="18" charset="0"/>
              </a:rPr>
              <a:t> poich</a:t>
            </a:r>
            <a:r>
              <a:rPr kumimoji="0" lang="it-IT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é</a:t>
            </a:r>
            <a:r>
              <a:rPr kumimoji="0" lang="it-IT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Calibri" pitchFamily="34" charset="0"/>
                <a:cs typeface="Times New Roman" pitchFamily="18" charset="0"/>
              </a:rPr>
              <a:t> niente </a:t>
            </a:r>
            <a:r>
              <a:rPr kumimoji="0" lang="it-IT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è</a:t>
            </a:r>
            <a:r>
              <a:rPr kumimoji="0" lang="it-IT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Calibri" pitchFamily="34" charset="0"/>
                <a:cs typeface="Times New Roman" pitchFamily="18" charset="0"/>
              </a:rPr>
              <a:t> impossibile a Dio</a:t>
            </a:r>
            <a:r>
              <a:rPr kumimoji="0" lang="it-IT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it-IT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Calibri" pitchFamily="34" charset="0"/>
                <a:cs typeface="Times New Roman" pitchFamily="18" charset="0"/>
              </a:rPr>
              <a:t>. </a:t>
            </a:r>
            <a:endParaRPr kumimoji="0" lang="it-IT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Calibri" pitchFamily="34" charset="0"/>
                <a:cs typeface="Times New Roman" pitchFamily="18" charset="0"/>
              </a:rPr>
              <a:t>38</a:t>
            </a:r>
            <a:r>
              <a:rPr kumimoji="0" lang="it-IT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Calibri" pitchFamily="34" charset="0"/>
                <a:cs typeface="Times New Roman" pitchFamily="18" charset="0"/>
              </a:rPr>
              <a:t> Maria disse: </a:t>
            </a:r>
            <a:endParaRPr kumimoji="0" lang="it-IT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it-IT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Calibri" pitchFamily="34" charset="0"/>
                <a:cs typeface="Times New Roman" pitchFamily="18" charset="0"/>
              </a:rPr>
              <a:t>Ecco, io sono la serva del Signore; avvenga per me secondo la tua parola</a:t>
            </a:r>
            <a:r>
              <a:rPr kumimoji="0" lang="it-IT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it-IT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it-IT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Calibri" pitchFamily="34" charset="0"/>
                <a:cs typeface="Times New Roman" pitchFamily="18" charset="0"/>
              </a:rPr>
              <a:t> E l'angelo si allontanò da lei.</a:t>
            </a:r>
            <a:endParaRPr kumimoji="0" lang="it-IT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title"/>
          </p:nvPr>
        </p:nvSpPr>
        <p:spPr>
          <a:xfrm>
            <a:off x="467544" y="476672"/>
            <a:ext cx="2212848" cy="1582621"/>
          </a:xfrm>
        </p:spPr>
        <p:txBody>
          <a:bodyPr>
            <a:normAutofit/>
          </a:bodyPr>
          <a:lstStyle/>
          <a:p>
            <a:r>
              <a:rPr lang="it-IT" sz="4800" dirty="0" smtClean="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L’angelo</a:t>
            </a:r>
            <a:endParaRPr lang="it-IT" sz="4800" dirty="0">
              <a:solidFill>
                <a:schemeClr val="accent3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Segnaposto testo 5"/>
          <p:cNvSpPr>
            <a:spLocks noGrp="1"/>
          </p:cNvSpPr>
          <p:nvPr>
            <p:ph type="body" sz="half" idx="2"/>
          </p:nvPr>
        </p:nvSpPr>
        <p:spPr>
          <a:xfrm>
            <a:off x="251520" y="2708920"/>
            <a:ext cx="3312368" cy="3168352"/>
          </a:xfrm>
        </p:spPr>
        <p:txBody>
          <a:bodyPr>
            <a:normAutofit/>
          </a:bodyPr>
          <a:lstStyle/>
          <a:p>
            <a:r>
              <a:rPr lang="it-IT" sz="1600" dirty="0" smtClean="0">
                <a:latin typeface="Adobe Garamond Pro Bold" pitchFamily="18" charset="0"/>
              </a:rPr>
              <a:t>Parla 3 volte:</a:t>
            </a:r>
          </a:p>
          <a:p>
            <a:pPr>
              <a:buFontTx/>
              <a:buChar char="-"/>
            </a:pPr>
            <a:r>
              <a:rPr lang="it-IT" sz="1600" dirty="0" smtClean="0">
                <a:latin typeface="Adobe Garamond Pro Bold" pitchFamily="18" charset="0"/>
              </a:rPr>
              <a:t>Una parola di gioia</a:t>
            </a:r>
          </a:p>
          <a:p>
            <a:r>
              <a:rPr lang="it-IT" sz="1600" i="1" dirty="0" smtClean="0">
                <a:latin typeface="Adobe Garamond Pro Bold" pitchFamily="18" charset="0"/>
              </a:rPr>
              <a:t>	</a:t>
            </a:r>
            <a:r>
              <a:rPr lang="it-IT" sz="1600" i="1" dirty="0" err="1" smtClean="0">
                <a:latin typeface="Adobe Garamond Pro Bold" pitchFamily="18" charset="0"/>
              </a:rPr>
              <a:t>Chaire</a:t>
            </a:r>
            <a:endParaRPr lang="it-IT" sz="1600" i="1" dirty="0" smtClean="0">
              <a:latin typeface="Adobe Garamond Pro Bold" pitchFamily="18" charset="0"/>
            </a:endParaRPr>
          </a:p>
          <a:p>
            <a:pPr>
              <a:buFontTx/>
              <a:buChar char="-"/>
            </a:pPr>
            <a:r>
              <a:rPr lang="it-IT" sz="1600" dirty="0" smtClean="0">
                <a:latin typeface="Adobe Garamond Pro Bold" pitchFamily="18" charset="0"/>
              </a:rPr>
              <a:t> una parola contro la paura</a:t>
            </a:r>
          </a:p>
          <a:p>
            <a:r>
              <a:rPr lang="it-IT" sz="1600" dirty="0" smtClean="0">
                <a:latin typeface="Adobe Garamond Pro Bold" pitchFamily="18" charset="0"/>
              </a:rPr>
              <a:t>	</a:t>
            </a:r>
            <a:r>
              <a:rPr lang="it-IT" sz="1600" i="1" dirty="0" smtClean="0">
                <a:latin typeface="Adobe Garamond Pro Bold" pitchFamily="18" charset="0"/>
              </a:rPr>
              <a:t>Non  temere</a:t>
            </a:r>
            <a:endParaRPr lang="it-IT" sz="1600" dirty="0" smtClean="0">
              <a:latin typeface="Adobe Garamond Pro Bold" pitchFamily="18" charset="0"/>
            </a:endParaRPr>
          </a:p>
          <a:p>
            <a:pPr>
              <a:buFontTx/>
              <a:buChar char="-"/>
            </a:pPr>
            <a:r>
              <a:rPr lang="it-IT" sz="1600" dirty="0" smtClean="0">
                <a:latin typeface="Adobe Garamond Pro Bold" pitchFamily="18" charset="0"/>
              </a:rPr>
              <a:t> una parola perché ci sia vita nuova</a:t>
            </a:r>
          </a:p>
          <a:p>
            <a:r>
              <a:rPr lang="it-IT" sz="1600" dirty="0" smtClean="0">
                <a:latin typeface="Adobe Garamond Pro Bold" pitchFamily="18" charset="0"/>
              </a:rPr>
              <a:t> </a:t>
            </a:r>
            <a:r>
              <a:rPr lang="it-IT" sz="1600" i="1" dirty="0" smtClean="0">
                <a:latin typeface="Adobe Garamond Pro Bold" pitchFamily="18" charset="0"/>
              </a:rPr>
              <a:t>lo Spirito verrà e sarai madre</a:t>
            </a:r>
            <a:endParaRPr lang="it-IT" sz="1600" dirty="0">
              <a:latin typeface="Adobe Garamond Pro Bold" pitchFamily="18" charset="0"/>
            </a:endParaRPr>
          </a:p>
        </p:txBody>
      </p:sp>
      <p:pic>
        <p:nvPicPr>
          <p:cNvPr id="1026" name="Picture 2" descr="C:\Users\Sandra\Desktop\LAVORI DI RACCOLTA\ICONE\Infanzia di Gesù\Annunciazione\38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t="6574" b="6574"/>
          <a:stretch>
            <a:fillRect/>
          </a:stretch>
        </p:blipFill>
        <p:spPr bwMode="auto">
          <a:prstGeom prst="rect">
            <a:avLst/>
          </a:prstGeom>
          <a:noFill/>
        </p:spPr>
      </p:pic>
      <p:sp>
        <p:nvSpPr>
          <p:cNvPr id="8" name="CasellaDiTesto 7"/>
          <p:cNvSpPr txBox="1"/>
          <p:nvPr/>
        </p:nvSpPr>
        <p:spPr>
          <a:xfrm>
            <a:off x="539552" y="5517232"/>
            <a:ext cx="66967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Sono le tre parole che angeli e profeti ripetono dentro tutta la nostra storia, dentro tutta la Scrittura.</a:t>
            </a:r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323528" y="908720"/>
            <a:ext cx="3168352" cy="1582621"/>
          </a:xfrm>
        </p:spPr>
        <p:txBody>
          <a:bodyPr>
            <a:noAutofit/>
          </a:bodyPr>
          <a:lstStyle/>
          <a:p>
            <a:r>
              <a:rPr lang="it-IT" sz="3600" dirty="0" smtClean="0">
                <a:solidFill>
                  <a:schemeClr val="accent3">
                    <a:lumMod val="20000"/>
                    <a:lumOff val="80000"/>
                  </a:schemeClr>
                </a:solidFill>
              </a:rPr>
              <a:t>I segni dell’avvicinarsi a Dio</a:t>
            </a:r>
            <a:endParaRPr lang="it-IT" sz="3600" dirty="0">
              <a:solidFill>
                <a:schemeClr val="accent3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3" name="Segnaposto testo 2"/>
          <p:cNvSpPr>
            <a:spLocks noGrp="1"/>
          </p:cNvSpPr>
          <p:nvPr>
            <p:ph type="body" sz="half" idx="2"/>
          </p:nvPr>
        </p:nvSpPr>
        <p:spPr/>
        <p:txBody>
          <a:bodyPr>
            <a:noAutofit/>
          </a:bodyPr>
          <a:lstStyle/>
          <a:p>
            <a:pPr>
              <a:buFontTx/>
              <a:buChar char="-"/>
            </a:pPr>
            <a:r>
              <a:rPr lang="it-IT" sz="3200" dirty="0" smtClean="0"/>
              <a:t>Si moltiplica la gioia</a:t>
            </a:r>
          </a:p>
          <a:p>
            <a:pPr>
              <a:buFontTx/>
              <a:buChar char="-"/>
            </a:pPr>
            <a:r>
              <a:rPr lang="it-IT" sz="3200" dirty="0" smtClean="0"/>
              <a:t> la paura si dissolve</a:t>
            </a:r>
          </a:p>
          <a:p>
            <a:pPr>
              <a:buFontTx/>
              <a:buChar char="-"/>
            </a:pPr>
            <a:r>
              <a:rPr lang="it-IT" sz="3200" dirty="0" smtClean="0"/>
              <a:t> risplende la vita</a:t>
            </a:r>
            <a:endParaRPr lang="it-IT" sz="3200" dirty="0"/>
          </a:p>
        </p:txBody>
      </p:sp>
      <p:pic>
        <p:nvPicPr>
          <p:cNvPr id="2050" name="Picture 2" descr="C:\Users\Sandra\Desktop\LAVORI DI RACCOLTA\ICONE\Infanzia di Gesù\Annunciazione\1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459328">
            <a:off x="3923928" y="332656"/>
            <a:ext cx="4095750" cy="54292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olo 4"/>
          <p:cNvSpPr>
            <a:spLocks noGrp="1"/>
          </p:cNvSpPr>
          <p:nvPr>
            <p:ph type="title"/>
          </p:nvPr>
        </p:nvSpPr>
        <p:spPr>
          <a:xfrm>
            <a:off x="4788024" y="980728"/>
            <a:ext cx="4018784" cy="1362456"/>
          </a:xfrm>
        </p:spPr>
        <p:txBody>
          <a:bodyPr/>
          <a:lstStyle/>
          <a:p>
            <a:r>
              <a:rPr lang="it-IT" dirty="0" smtClean="0"/>
              <a:t>Prima parola: Sii felice</a:t>
            </a:r>
            <a:endParaRPr lang="it-IT" dirty="0"/>
          </a:p>
        </p:txBody>
      </p:sp>
      <p:sp>
        <p:nvSpPr>
          <p:cNvPr id="6" name="Segnaposto testo 5"/>
          <p:cNvSpPr>
            <a:spLocks noGrp="1"/>
          </p:cNvSpPr>
          <p:nvPr>
            <p:ph type="body" idx="1"/>
          </p:nvPr>
        </p:nvSpPr>
        <p:spPr>
          <a:xfrm>
            <a:off x="4427984" y="2704664"/>
            <a:ext cx="3874768" cy="1509712"/>
          </a:xfrm>
        </p:spPr>
        <p:txBody>
          <a:bodyPr>
            <a:noAutofit/>
          </a:bodyPr>
          <a:lstStyle/>
          <a:p>
            <a:r>
              <a:rPr lang="it-IT" sz="2800" dirty="0" smtClean="0"/>
              <a:t>Precede la nostra risposta …</a:t>
            </a:r>
          </a:p>
          <a:p>
            <a:r>
              <a:rPr lang="it-IT" sz="2800" dirty="0" smtClean="0"/>
              <a:t>L’angelo non dice: fa questo o quello, ascolta, prega, và …</a:t>
            </a:r>
          </a:p>
          <a:p>
            <a:r>
              <a:rPr lang="it-IT" sz="2800" dirty="0" smtClean="0"/>
              <a:t>Semplicemente: </a:t>
            </a:r>
            <a:r>
              <a:rPr lang="it-IT" sz="2800" i="1" dirty="0" smtClean="0"/>
              <a:t>Gioisci, Maria! Sii felice, sei amata per sempre!</a:t>
            </a:r>
            <a:endParaRPr lang="it-IT" sz="2800" i="1" dirty="0"/>
          </a:p>
        </p:txBody>
      </p:sp>
      <p:pic>
        <p:nvPicPr>
          <p:cNvPr id="3074" name="Picture 2" descr="C:\Users\Sandra\Desktop\LAVORI DI RACCOLTA\ICONE\Infanzia di Gesù\Annunciazione\1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556792"/>
            <a:ext cx="4095750" cy="4191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olo 4"/>
          <p:cNvSpPr>
            <a:spLocks noGrp="1"/>
          </p:cNvSpPr>
          <p:nvPr>
            <p:ph type="title"/>
          </p:nvPr>
        </p:nvSpPr>
        <p:spPr>
          <a:xfrm>
            <a:off x="4549152" y="908720"/>
            <a:ext cx="4594848" cy="1362456"/>
          </a:xfrm>
        </p:spPr>
        <p:txBody>
          <a:bodyPr/>
          <a:lstStyle/>
          <a:p>
            <a:r>
              <a:rPr lang="it-IT" sz="4000" dirty="0" smtClean="0"/>
              <a:t>Seconda parola: </a:t>
            </a:r>
            <a:br>
              <a:rPr lang="it-IT" sz="4000" dirty="0" smtClean="0"/>
            </a:br>
            <a:r>
              <a:rPr lang="it-IT" sz="4000" dirty="0" smtClean="0"/>
              <a:t>Non temere</a:t>
            </a:r>
            <a:endParaRPr lang="it-IT" sz="4000" dirty="0"/>
          </a:p>
        </p:txBody>
      </p:sp>
      <p:sp>
        <p:nvSpPr>
          <p:cNvPr id="6" name="Segnaposto testo 5"/>
          <p:cNvSpPr>
            <a:spLocks noGrp="1"/>
          </p:cNvSpPr>
          <p:nvPr>
            <p:ph type="body" idx="1"/>
          </p:nvPr>
        </p:nvSpPr>
        <p:spPr>
          <a:xfrm>
            <a:off x="4427984" y="2704664"/>
            <a:ext cx="3874768" cy="1509712"/>
          </a:xfrm>
        </p:spPr>
        <p:txBody>
          <a:bodyPr>
            <a:noAutofit/>
          </a:bodyPr>
          <a:lstStyle/>
          <a:p>
            <a:r>
              <a:rPr lang="it-IT" sz="2800" dirty="0" smtClean="0"/>
              <a:t>Per 365 volte nella Scrittura ritorna questa Parola, quasi un invito per  ogni giorno dell’anno …</a:t>
            </a:r>
          </a:p>
          <a:p>
            <a:r>
              <a:rPr lang="it-IT" sz="2800" i="1" dirty="0" smtClean="0"/>
              <a:t>Non temere le nuove vie di Dio …</a:t>
            </a:r>
            <a:endParaRPr lang="it-IT" sz="2800" i="1" dirty="0"/>
          </a:p>
        </p:txBody>
      </p:sp>
      <p:pic>
        <p:nvPicPr>
          <p:cNvPr id="3074" name="Picture 2" descr="C:\Users\Sandra\Desktop\LAVORI DI RACCOLTA\ICONE\Infanzia di Gesù\Annunciazione\1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556792"/>
            <a:ext cx="4095750" cy="4191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251520" y="1412776"/>
            <a:ext cx="45720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it-IT" sz="2400" dirty="0" smtClean="0"/>
              <a:t>Maria </a:t>
            </a:r>
          </a:p>
          <a:p>
            <a:r>
              <a:rPr lang="it-IT" sz="2400" dirty="0" smtClean="0"/>
              <a:t>fa </a:t>
            </a:r>
            <a:r>
              <a:rPr lang="it-IT" sz="2400" dirty="0"/>
              <a:t>spazio, ovvero </a:t>
            </a:r>
            <a:r>
              <a:rPr lang="it-IT" sz="2400" dirty="0" smtClean="0"/>
              <a:t>lascia </a:t>
            </a:r>
            <a:r>
              <a:rPr lang="it-IT" sz="2400" dirty="0"/>
              <a:t>che lo Spirito agisca in </a:t>
            </a:r>
            <a:r>
              <a:rPr lang="it-IT" sz="2400" dirty="0" smtClean="0"/>
              <a:t>lei per </a:t>
            </a:r>
            <a:r>
              <a:rPr lang="it-IT" sz="2400" dirty="0"/>
              <a:t>camminare con il passo giusto. </a:t>
            </a:r>
            <a:endParaRPr lang="it-IT" sz="2400" dirty="0" smtClean="0"/>
          </a:p>
          <a:p>
            <a:endParaRPr lang="it-IT" sz="2400" dirty="0" smtClean="0"/>
          </a:p>
          <a:p>
            <a:r>
              <a:rPr lang="it-IT" sz="2400" dirty="0" smtClean="0"/>
              <a:t>Con la sua ultima parola rivela il nostro vero nome:</a:t>
            </a:r>
          </a:p>
          <a:p>
            <a:r>
              <a:rPr lang="it-IT" sz="2400" dirty="0" smtClean="0"/>
              <a:t>“Eccomi”!</a:t>
            </a:r>
            <a:endParaRPr lang="it-IT" dirty="0"/>
          </a:p>
        </p:txBody>
      </p:sp>
      <p:pic>
        <p:nvPicPr>
          <p:cNvPr id="4" name="il_fi" descr="http://4.bp.blogspot.com/-XMUPLup2Mek/TtFWd8lEkoI/AAAAAAAABRQ/HML0Xy1vkhg/s640/06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8024" y="1556792"/>
            <a:ext cx="4095115" cy="48977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251520" y="1008862"/>
            <a:ext cx="4534794" cy="31393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b="1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ea typeface="Calibri" pitchFamily="34" charset="0"/>
                <a:cs typeface="Times New Roman" pitchFamily="18" charset="0"/>
              </a:rPr>
              <a:t>“</a:t>
            </a:r>
            <a:r>
              <a:rPr kumimoji="0" lang="it-IT" b="1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ea typeface="Calibri" pitchFamily="34" charset="0"/>
                <a:cs typeface="Times New Roman" pitchFamily="18" charset="0"/>
              </a:rPr>
              <a:t>lo Spirito Santo scender</a:t>
            </a:r>
            <a:r>
              <a:rPr kumimoji="0" lang="it-IT" b="1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ea typeface="Calibri" pitchFamily="34" charset="0"/>
                <a:cs typeface="Times New Roman" pitchFamily="18" charset="0"/>
              </a:rPr>
              <a:t>à</a:t>
            </a:r>
            <a:r>
              <a:rPr kumimoji="0" lang="it-IT" b="1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ea typeface="Calibri" pitchFamily="34" charset="0"/>
                <a:cs typeface="Times New Roman" pitchFamily="18" charset="0"/>
              </a:rPr>
              <a:t> su di te</a:t>
            </a:r>
            <a:r>
              <a:rPr kumimoji="0" lang="it-IT" b="1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ea typeface="Calibri" pitchFamily="34" charset="0"/>
                <a:cs typeface="Times New Roman" pitchFamily="18" charset="0"/>
              </a:rPr>
              <a:t>”</a:t>
            </a:r>
            <a:endParaRPr lang="it-IT" b="1" dirty="0" smtClean="0">
              <a:solidFill>
                <a:schemeClr val="accent3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Verdana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Calibri" pitchFamily="34" charset="0"/>
                <a:cs typeface="Times New Roman" pitchFamily="18" charset="0"/>
              </a:rPr>
              <a:t>Lo Spirito agisce davvero!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it-IT" dirty="0" smtClean="0">
              <a:solidFill>
                <a:srgbClr val="000000"/>
              </a:solidFill>
              <a:latin typeface="Verdana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Calibri" pitchFamily="34" charset="0"/>
                <a:cs typeface="Times New Roman" pitchFamily="18" charset="0"/>
              </a:rPr>
              <a:t>E a Maria viene voglia di dirlo a tutti, perciò subito si mette in viaggio per andare a trovare la cugina Elisabetta, anche lei incinta.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Calibri" pitchFamily="34" charset="0"/>
                <a:cs typeface="Times New Roman" pitchFamily="18" charset="0"/>
              </a:rPr>
              <a:t>Lo Spirito ci mette in moto per aprirci sempre di pi</a:t>
            </a:r>
            <a:r>
              <a:rPr kumimoji="0" lang="it-IT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ù</a:t>
            </a:r>
            <a:r>
              <a:rPr kumimoji="0" lang="it-IT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Calibri" pitchFamily="34" charset="0"/>
                <a:cs typeface="Times New Roman" pitchFamily="18" charset="0"/>
              </a:rPr>
              <a:t> all</a:t>
            </a:r>
            <a:r>
              <a:rPr kumimoji="0" lang="it-IT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’</a:t>
            </a:r>
            <a:r>
              <a:rPr kumimoji="0" lang="it-IT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Calibri" pitchFamily="34" charset="0"/>
                <a:cs typeface="Times New Roman" pitchFamily="18" charset="0"/>
              </a:rPr>
              <a:t>incontro con gli altri. </a:t>
            </a:r>
            <a:endParaRPr kumimoji="0" lang="it-IT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Immagine 3" descr="http://www.sanbenedettotorino.it/wp-content/uploads/2011/12/annunciazione-3-226x300.jpg">
            <a:hlinkClick r:id="rId2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08104" y="836712"/>
            <a:ext cx="3419872" cy="4518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il_fi" descr="http://www.paoline.it/upload/immagini/commento_vangelo_annunciazione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79912" y="4297680"/>
            <a:ext cx="1900555" cy="2560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nozio">
  <a:themeElements>
    <a:clrScheme name="Equinozio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Equinozio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Equinozio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339</TotalTime>
  <Words>1016</Words>
  <Application>Microsoft Office PowerPoint</Application>
  <PresentationFormat>Presentazione su schermo (4:3)</PresentationFormat>
  <Paragraphs>78</Paragraphs>
  <Slides>16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16</vt:i4>
      </vt:variant>
    </vt:vector>
  </HeadingPairs>
  <TitlesOfParts>
    <vt:vector size="17" baseType="lpstr">
      <vt:lpstr>Equinozio</vt:lpstr>
      <vt:lpstr>Diapositiva 1</vt:lpstr>
      <vt:lpstr>Diapositiva 2</vt:lpstr>
      <vt:lpstr>Diapositiva 3</vt:lpstr>
      <vt:lpstr>L’angelo</vt:lpstr>
      <vt:lpstr>I segni dell’avvicinarsi a Dio</vt:lpstr>
      <vt:lpstr>Prima parola: Sii felice</vt:lpstr>
      <vt:lpstr>Seconda parola:  Non temere</vt:lpstr>
      <vt:lpstr>Diapositiva 8</vt:lpstr>
      <vt:lpstr>Diapositiva 9</vt:lpstr>
      <vt:lpstr>Diapositiva 10</vt:lpstr>
      <vt:lpstr>Diapositiva 11</vt:lpstr>
      <vt:lpstr>Diapositiva 12</vt:lpstr>
      <vt:lpstr>Diapositiva 13</vt:lpstr>
      <vt:lpstr>Diapositiva 14</vt:lpstr>
      <vt:lpstr>Diapositiva 15</vt:lpstr>
      <vt:lpstr>Diapositiva 16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Nicola</dc:creator>
  <cp:lastModifiedBy>Sandra</cp:lastModifiedBy>
  <cp:revision>5</cp:revision>
  <dcterms:created xsi:type="dcterms:W3CDTF">2012-11-20T15:00:56Z</dcterms:created>
  <dcterms:modified xsi:type="dcterms:W3CDTF">2012-12-20T23:04:58Z</dcterms:modified>
</cp:coreProperties>
</file>